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Black Han Sans" panose="020B0600000101010101" charset="-127"/>
      <p:regular r:id="rId25"/>
    </p:embeddedFont>
    <p:embeddedFont>
      <p:font typeface="Jua" panose="020B0600000101010101" charset="-127"/>
      <p:regular r:id="rId26"/>
    </p:embeddedFont>
    <p:embeddedFont>
      <p:font typeface="Fira Sans Extra Condensed Medium" panose="020B0600000101010101" charset="0"/>
      <p:regular r:id="rId27"/>
      <p:bold r:id="rId28"/>
      <p:italic r:id="rId29"/>
      <p:boldItalic r:id="rId30"/>
    </p:embeddedFont>
    <p:embeddedFont>
      <p:font typeface="Fira Sans Extra Condensed SemiBold" panose="020B0600000101010101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C7C43C-8483-452D-AC77-E31AC40DAE35}">
  <a:tblStyle styleId="{CEC7C43C-8483-452D-AC77-E31AC40DAE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93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75a7e782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275a7e782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d8251dec7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d8251dec7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3d723b63e5_4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3d723b63e5_4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3d723b63e5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3d723b63e5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3d723b63e5_4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3d723b63e5_4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3d723b63e5_4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3d723b63e5_4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3d723b63e5_4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3d723b63e5_4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3d723b63e5_4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3d723b63e5_4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3d8251dec7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3d8251dec7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75a7e782d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75a7e782d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3d723b63e5_4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3d723b63e5_4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3d662464fb_1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3d662464fb_1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75a7e782d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75a7e782d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3d4729e2b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3d4729e2b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75ceea464f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75ceea464f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d662464fb_1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d662464fb_1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3d723b63e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3d723b63e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3d8251dec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3d8251dec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3d662464fb_1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3d662464fb_1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d723b63e5_4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3d723b63e5_4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d723b63e5_4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3d723b63e5_4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d723b63e5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3d723b63e5_4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17025" y="1280400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17025" y="3445200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jCRYNQ12yLI217uo0Gcxg_MdwIydU40j/vie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dTsCoPTDBI3P1uhD0uCVS8ds4IyDqDaK/view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yeAZVNpyGOXlve9eBmayGtPTWV4FwC8J/view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glPwpLmo4TaI2zSokg1RPUIrxQHEvY7U/vie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posturetech.ap-northeast-2.elasticbeanstalk.com/main.htm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o9hxPkhOsmIS81Pols7pXeWJCiIknDC0/vie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E7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-20575" y="-15325"/>
            <a:ext cx="9166500" cy="392700"/>
          </a:xfrm>
          <a:prstGeom prst="rect">
            <a:avLst/>
          </a:prstGeom>
          <a:solidFill>
            <a:srgbClr val="A8BA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" name="Google Shape;54;p13"/>
          <p:cNvCxnSpPr/>
          <p:nvPr/>
        </p:nvCxnSpPr>
        <p:spPr>
          <a:xfrm>
            <a:off x="-17250" y="375475"/>
            <a:ext cx="9166500" cy="0"/>
          </a:xfrm>
          <a:prstGeom prst="straightConnector1">
            <a:avLst/>
          </a:prstGeom>
          <a:noFill/>
          <a:ln w="28575" cap="flat" cmpd="sng">
            <a:solidFill>
              <a:srgbClr val="31358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13"/>
          <p:cNvSpPr/>
          <p:nvPr/>
        </p:nvSpPr>
        <p:spPr>
          <a:xfrm rot="10800000">
            <a:off x="3325" y="4750800"/>
            <a:ext cx="9166500" cy="392700"/>
          </a:xfrm>
          <a:prstGeom prst="rect">
            <a:avLst/>
          </a:prstGeom>
          <a:solidFill>
            <a:srgbClr val="A8BA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 rot="10800000">
            <a:off x="0" y="4752700"/>
            <a:ext cx="9166500" cy="0"/>
          </a:xfrm>
          <a:prstGeom prst="straightConnector1">
            <a:avLst/>
          </a:prstGeom>
          <a:noFill/>
          <a:ln w="28575" cap="flat" cmpd="sng">
            <a:solidFill>
              <a:srgbClr val="31358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/>
          <p:cNvSpPr/>
          <p:nvPr/>
        </p:nvSpPr>
        <p:spPr>
          <a:xfrm>
            <a:off x="2367575" y="3375200"/>
            <a:ext cx="4222500" cy="39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0C0D8"/>
              </a:gs>
              <a:gs pos="50000">
                <a:srgbClr val="FCD9E9"/>
              </a:gs>
              <a:gs pos="100000">
                <a:srgbClr val="F0C0D8"/>
              </a:gs>
            </a:gsLst>
            <a:lin ang="5400012" scaled="0"/>
          </a:gradFill>
          <a:ln w="19050" cap="flat" cmpd="sng">
            <a:solidFill>
              <a:srgbClr val="3135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916325" y="3413916"/>
            <a:ext cx="31143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척추수술 2300만원</a:t>
            </a:r>
            <a:endParaRPr sz="18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2552325" y="3513450"/>
            <a:ext cx="102600" cy="1050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163850" y="1659000"/>
            <a:ext cx="6838800" cy="13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313583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PostureTech</a:t>
            </a:r>
            <a:endParaRPr sz="4000" b="1">
              <a:solidFill>
                <a:srgbClr val="313583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028625" y="2577175"/>
            <a:ext cx="3007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A590C0"/>
                </a:solidFill>
                <a:latin typeface="Verdana"/>
                <a:ea typeface="Verdana"/>
                <a:cs typeface="Verdana"/>
                <a:sym typeface="Verdana"/>
              </a:rPr>
              <a:t>Final Presentation </a:t>
            </a:r>
            <a:endParaRPr sz="1500" b="1">
              <a:solidFill>
                <a:srgbClr val="A590C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62" name="Google Shape;62;p13"/>
          <p:cNvGraphicFramePr/>
          <p:nvPr/>
        </p:nvGraphicFramePr>
        <p:xfrm>
          <a:off x="-7100" y="4747300"/>
          <a:ext cx="9187350" cy="396210"/>
        </p:xfrm>
        <a:graphic>
          <a:graphicData uri="http://schemas.openxmlformats.org/drawingml/2006/table">
            <a:tbl>
              <a:tblPr>
                <a:noFill/>
                <a:tableStyleId>{CEC7C43C-8483-452D-AC77-E31AC40DAE35}</a:tableStyleId>
              </a:tblPr>
              <a:tblGrid>
                <a:gridCol w="39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Google Shape;63;p13"/>
          <p:cNvSpPr/>
          <p:nvPr/>
        </p:nvSpPr>
        <p:spPr>
          <a:xfrm>
            <a:off x="6292025" y="3524625"/>
            <a:ext cx="102600" cy="1050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131950" y="536650"/>
            <a:ext cx="250200" cy="392700"/>
          </a:xfrm>
          <a:prstGeom prst="star4">
            <a:avLst>
              <a:gd name="adj" fmla="val 18647"/>
            </a:avLst>
          </a:prstGeom>
          <a:gradFill>
            <a:gsLst>
              <a:gs pos="0">
                <a:srgbClr val="F0C0D8"/>
              </a:gs>
              <a:gs pos="50000">
                <a:srgbClr val="FCB1D6"/>
              </a:gs>
              <a:gs pos="100000">
                <a:srgbClr val="A590C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8761900" y="540813"/>
            <a:ext cx="250200" cy="392700"/>
          </a:xfrm>
          <a:prstGeom prst="star4">
            <a:avLst>
              <a:gd name="adj" fmla="val 18647"/>
            </a:avLst>
          </a:prstGeom>
          <a:gradFill>
            <a:gsLst>
              <a:gs pos="0">
                <a:srgbClr val="F0C0D8"/>
              </a:gs>
              <a:gs pos="50000">
                <a:srgbClr val="FCB1D6"/>
              </a:gs>
              <a:gs pos="100000">
                <a:srgbClr val="A590C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8761900" y="4189263"/>
            <a:ext cx="250200" cy="392700"/>
          </a:xfrm>
          <a:prstGeom prst="star4">
            <a:avLst>
              <a:gd name="adj" fmla="val 18647"/>
            </a:avLst>
          </a:prstGeom>
          <a:gradFill>
            <a:gsLst>
              <a:gs pos="0">
                <a:srgbClr val="F0C0D8"/>
              </a:gs>
              <a:gs pos="50000">
                <a:srgbClr val="FCB1D6"/>
              </a:gs>
              <a:gs pos="100000">
                <a:srgbClr val="A590C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131950" y="4185100"/>
            <a:ext cx="250200" cy="392700"/>
          </a:xfrm>
          <a:prstGeom prst="star4">
            <a:avLst>
              <a:gd name="adj" fmla="val 18647"/>
            </a:avLst>
          </a:prstGeom>
          <a:gradFill>
            <a:gsLst>
              <a:gs pos="0">
                <a:srgbClr val="F0C0D8"/>
              </a:gs>
              <a:gs pos="50000">
                <a:srgbClr val="FCB1D6"/>
              </a:gs>
              <a:gs pos="100000">
                <a:srgbClr val="A590C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2899350" y="2192500"/>
            <a:ext cx="31500" cy="14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3"/>
          <p:cNvSpPr/>
          <p:nvPr/>
        </p:nvSpPr>
        <p:spPr>
          <a:xfrm rot="-659319">
            <a:off x="3596961" y="2296200"/>
            <a:ext cx="31477" cy="9749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3"/>
          <p:cNvSpPr/>
          <p:nvPr/>
        </p:nvSpPr>
        <p:spPr>
          <a:xfrm rot="-691423">
            <a:off x="5596583" y="2214223"/>
            <a:ext cx="31536" cy="1140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3"/>
          <p:cNvSpPr/>
          <p:nvPr/>
        </p:nvSpPr>
        <p:spPr>
          <a:xfrm rot="-1520771" flipH="1">
            <a:off x="6239805" y="2218757"/>
            <a:ext cx="31536" cy="10495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2" name="Google Shape;72;p13"/>
          <p:cNvGraphicFramePr/>
          <p:nvPr/>
        </p:nvGraphicFramePr>
        <p:xfrm>
          <a:off x="-17250" y="-20725"/>
          <a:ext cx="9187350" cy="396210"/>
        </p:xfrm>
        <a:graphic>
          <a:graphicData uri="http://schemas.openxmlformats.org/drawingml/2006/table">
            <a:tbl>
              <a:tblPr>
                <a:noFill/>
                <a:tableStyleId>{CEC7C43C-8483-452D-AC77-E31AC40DAE35}</a:tableStyleId>
              </a:tblPr>
              <a:tblGrid>
                <a:gridCol w="39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3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2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F9E7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381" y="431500"/>
            <a:ext cx="109728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3076" y="2275250"/>
            <a:ext cx="649224" cy="64922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2"/>
          <p:cNvSpPr txBox="1"/>
          <p:nvPr/>
        </p:nvSpPr>
        <p:spPr>
          <a:xfrm>
            <a:off x="3055100" y="67375"/>
            <a:ext cx="3149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Jetson Nano Camera</a:t>
            </a:r>
            <a:endParaRPr sz="2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53" name="Google Shape;253;p22"/>
          <p:cNvSpPr txBox="1"/>
          <p:nvPr/>
        </p:nvSpPr>
        <p:spPr>
          <a:xfrm>
            <a:off x="274000" y="4679800"/>
            <a:ext cx="27321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Arduino Bluetooth Chair</a:t>
            </a:r>
            <a:endParaRPr sz="19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54" name="Google Shape;254;p22"/>
          <p:cNvSpPr txBox="1"/>
          <p:nvPr/>
        </p:nvSpPr>
        <p:spPr>
          <a:xfrm>
            <a:off x="6244600" y="4679800"/>
            <a:ext cx="27321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Arduino Bluetooth Stand LED</a:t>
            </a:r>
            <a:endParaRPr sz="19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55" name="Google Shape;255;p22"/>
          <p:cNvSpPr/>
          <p:nvPr/>
        </p:nvSpPr>
        <p:spPr>
          <a:xfrm rot="885">
            <a:off x="3991052" y="3604740"/>
            <a:ext cx="1164900" cy="25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13583"/>
          </a:solidFill>
          <a:ln w="9525" cap="flat" cmpd="sng">
            <a:solidFill>
              <a:srgbClr val="3135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32" y="2862072"/>
            <a:ext cx="1737361" cy="173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728" y="3035808"/>
            <a:ext cx="649224" cy="64922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/>
          <p:nvPr/>
        </p:nvSpPr>
        <p:spPr>
          <a:xfrm rot="2698748" flipH="1">
            <a:off x="5453524" y="2235369"/>
            <a:ext cx="1164605" cy="25201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13583"/>
          </a:solidFill>
          <a:ln w="9525" cap="flat" cmpd="sng">
            <a:solidFill>
              <a:srgbClr val="3135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2"/>
          <p:cNvSpPr/>
          <p:nvPr/>
        </p:nvSpPr>
        <p:spPr>
          <a:xfrm rot="-8101252" flipH="1">
            <a:off x="5711074" y="2043669"/>
            <a:ext cx="1164605" cy="25201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13583"/>
          </a:solidFill>
          <a:ln w="9525" cap="flat" cmpd="sng">
            <a:solidFill>
              <a:srgbClr val="3135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2"/>
          <p:cNvSpPr/>
          <p:nvPr/>
        </p:nvSpPr>
        <p:spPr>
          <a:xfrm rot="-885" flipH="1">
            <a:off x="3991065" y="3923640"/>
            <a:ext cx="1164900" cy="25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13583"/>
          </a:solidFill>
          <a:ln w="9525" cap="flat" cmpd="sng">
            <a:solidFill>
              <a:srgbClr val="3135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1" name="Google Shape;26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693408" y="2862072"/>
            <a:ext cx="1737359" cy="1737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C0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23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3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BAF9"/>
              </a:gs>
              <a:gs pos="50000">
                <a:srgbClr val="D6DFFF"/>
              </a:gs>
              <a:gs pos="100000">
                <a:srgbClr val="A8BAF9"/>
              </a:gs>
            </a:gsLst>
            <a:lin ang="5400012" scaled="0"/>
          </a:gra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3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3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3"/>
          <p:cNvSpPr txBox="1"/>
          <p:nvPr/>
        </p:nvSpPr>
        <p:spPr>
          <a:xfrm>
            <a:off x="629825" y="1017850"/>
            <a:ext cx="4042500" cy="3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Jua"/>
                <a:ea typeface="Jua"/>
                <a:cs typeface="Jua"/>
                <a:sym typeface="Jua"/>
              </a:rPr>
              <a:t>CV - 어깨 비대칭</a:t>
            </a:r>
            <a:endParaRPr sz="2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Mediapipe를 이용한 관절 데이터 수집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12번까지의 관절만 사용</a:t>
            </a:r>
            <a:endParaRPr sz="22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Jua"/>
                <a:ea typeface="Jua"/>
                <a:cs typeface="Jua"/>
                <a:sym typeface="Jua"/>
              </a:rPr>
              <a:t>AI를 학습시켜 어깨 비대칭 모델 제작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Jetson Nano를 활용하여 On-device 형태로 실행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Jua"/>
                <a:ea typeface="Jua"/>
                <a:cs typeface="Jua"/>
                <a:sym typeface="Jua"/>
              </a:rPr>
              <a:t>방석과 연결된 아두이노로 틀어진 방향에 대한 정보 전달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73" name="Google Shape;273;p23"/>
          <p:cNvSpPr txBox="1"/>
          <p:nvPr/>
        </p:nvSpPr>
        <p:spPr>
          <a:xfrm>
            <a:off x="2865800" y="307925"/>
            <a:ext cx="32949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척추 틀어짐 진단</a:t>
            </a:r>
            <a:endParaRPr sz="3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74" name="Google Shape;274;p23"/>
          <p:cNvSpPr txBox="1"/>
          <p:nvPr/>
        </p:nvSpPr>
        <p:spPr>
          <a:xfrm>
            <a:off x="4757600" y="980800"/>
            <a:ext cx="3794700" cy="3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압력 센서 - 무게 중심 변화</a:t>
            </a:r>
            <a:endParaRPr sz="2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압력 센서를 이용하여 무게중심의 위치 판단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사용자 맞춤형 방석이므로 정자세로 초기 설정값을 지정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압력 센서를 이용하여 무게중심을 지속적으로 측정함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앞에서 측정한 두 값으로 원점을 중심으로 한 보정값 구함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75" name="Google Shape;275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C0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24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BAF9"/>
              </a:gs>
              <a:gs pos="50000">
                <a:srgbClr val="D6DFFF"/>
              </a:gs>
              <a:gs pos="100000">
                <a:srgbClr val="A8BAF9"/>
              </a:gs>
            </a:gsLst>
            <a:lin ang="5400012" scaled="0"/>
          </a:gra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4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4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4"/>
          <p:cNvSpPr txBox="1"/>
          <p:nvPr/>
        </p:nvSpPr>
        <p:spPr>
          <a:xfrm>
            <a:off x="2865800" y="307925"/>
            <a:ext cx="32949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척추 틀어짐 진단</a:t>
            </a:r>
            <a:endParaRPr sz="3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87" name="Google Shape;287;p24"/>
          <p:cNvSpPr txBox="1"/>
          <p:nvPr/>
        </p:nvSpPr>
        <p:spPr>
          <a:xfrm>
            <a:off x="680625" y="997700"/>
            <a:ext cx="3676800" cy="3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Multi-Modal</a:t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웹캠을 이용하여 얻은 어깨의 치우침 방향 정보 + 감압 방석의 압력 센서를 통해 구한 무게중심 정보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자세 불균형 판단 시, 정확도를 높이기 위함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감압 방석의 진동 센서 울리도록 함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Jua"/>
                <a:ea typeface="Jua"/>
                <a:cs typeface="Jua"/>
                <a:sym typeface="Jua"/>
              </a:rPr>
              <a:t>두 데이터 값 모두 DB로 저장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88" name="Google Shape;288;p24"/>
          <p:cNvSpPr txBox="1"/>
          <p:nvPr/>
        </p:nvSpPr>
        <p:spPr>
          <a:xfrm>
            <a:off x="6900000" y="2356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89" name="Google Shape;2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000" y="1069075"/>
            <a:ext cx="2507850" cy="3405400"/>
          </a:xfrm>
          <a:prstGeom prst="rect">
            <a:avLst/>
          </a:prstGeom>
          <a:noFill/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C0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5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5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BAF9"/>
              </a:gs>
              <a:gs pos="50000">
                <a:srgbClr val="D6DFFF"/>
              </a:gs>
              <a:gs pos="100000">
                <a:srgbClr val="A8BAF9"/>
              </a:gs>
            </a:gsLst>
            <a:lin ang="5400012" scaled="0"/>
          </a:gra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25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25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2865800" y="307925"/>
            <a:ext cx="32949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척추 틀어짐 진단</a:t>
            </a:r>
            <a:endParaRPr sz="3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01" name="Google Shape;301;p25"/>
          <p:cNvSpPr txBox="1"/>
          <p:nvPr/>
        </p:nvSpPr>
        <p:spPr>
          <a:xfrm>
            <a:off x="6900000" y="2356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02" name="Google Shape;302;p25" title="KakaoTalk_20230823_07320606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100" y="875050"/>
            <a:ext cx="7042582" cy="396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C0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26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BAF9"/>
              </a:gs>
              <a:gs pos="50000">
                <a:srgbClr val="D6DFFF"/>
              </a:gs>
              <a:gs pos="100000">
                <a:srgbClr val="A8BAF9"/>
              </a:gs>
            </a:gsLst>
            <a:lin ang="5400012" scaled="0"/>
          </a:gra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26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26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26"/>
          <p:cNvSpPr txBox="1"/>
          <p:nvPr/>
        </p:nvSpPr>
        <p:spPr>
          <a:xfrm>
            <a:off x="2865800" y="307925"/>
            <a:ext cx="32949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척추 틀어짐 진단</a:t>
            </a:r>
            <a:endParaRPr sz="3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14" name="Google Shape;314;p26" title="KakaoTalk_20230823_07321085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275" y="885925"/>
            <a:ext cx="6998925" cy="39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C0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27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27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BAF9"/>
              </a:gs>
              <a:gs pos="50000">
                <a:srgbClr val="D6DFFF"/>
              </a:gs>
              <a:gs pos="100000">
                <a:srgbClr val="A8BAF9"/>
              </a:gs>
            </a:gsLst>
            <a:lin ang="5400012" scaled="0"/>
          </a:gra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27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2865800" y="307925"/>
            <a:ext cx="32949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척추 틀어짐 진단</a:t>
            </a:r>
            <a:endParaRPr sz="3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26" name="Google Shape;326;p27" title="KakaoTalk_20230823_11120375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00" y="933450"/>
            <a:ext cx="5191600" cy="38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C0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28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BAF9"/>
              </a:gs>
              <a:gs pos="50000">
                <a:srgbClr val="D6DFFF"/>
              </a:gs>
              <a:gs pos="100000">
                <a:srgbClr val="A8BAF9"/>
              </a:gs>
            </a:gsLst>
            <a:lin ang="5400012" scaled="0"/>
          </a:gra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28"/>
          <p:cNvSpPr txBox="1"/>
          <p:nvPr/>
        </p:nvSpPr>
        <p:spPr>
          <a:xfrm>
            <a:off x="2865800" y="307925"/>
            <a:ext cx="32949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척추 틀어짐 진단</a:t>
            </a:r>
            <a:endParaRPr sz="3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38" name="Google Shape;338;p28" title="KakaoTalk_20230823_11111418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275" y="856050"/>
            <a:ext cx="5243450" cy="39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E7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29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9BCFF"/>
              </a:gs>
              <a:gs pos="50000">
                <a:srgbClr val="E5D5FA"/>
              </a:gs>
              <a:gs pos="100000">
                <a:srgbClr val="D9BCFF"/>
              </a:gs>
            </a:gsLst>
            <a:lin ang="5400012" scaled="0"/>
          </a:gra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29"/>
          <p:cNvSpPr txBox="1"/>
          <p:nvPr/>
        </p:nvSpPr>
        <p:spPr>
          <a:xfrm>
            <a:off x="2712550" y="307925"/>
            <a:ext cx="35085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구현 내용</a:t>
            </a:r>
            <a:endParaRPr sz="3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47" name="Google Shape;347;p29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29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29"/>
          <p:cNvSpPr/>
          <p:nvPr/>
        </p:nvSpPr>
        <p:spPr>
          <a:xfrm>
            <a:off x="1113150" y="1199825"/>
            <a:ext cx="1925100" cy="481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D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29"/>
          <p:cNvSpPr/>
          <p:nvPr/>
        </p:nvSpPr>
        <p:spPr>
          <a:xfrm>
            <a:off x="3609550" y="1199825"/>
            <a:ext cx="1925100" cy="481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D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29"/>
          <p:cNvSpPr/>
          <p:nvPr/>
        </p:nvSpPr>
        <p:spPr>
          <a:xfrm>
            <a:off x="6221125" y="1229850"/>
            <a:ext cx="1925100" cy="481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5F64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29"/>
          <p:cNvSpPr txBox="1"/>
          <p:nvPr/>
        </p:nvSpPr>
        <p:spPr>
          <a:xfrm>
            <a:off x="6335900" y="1259875"/>
            <a:ext cx="16953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웹</a:t>
            </a:r>
            <a:endParaRPr sz="16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3" name="Google Shape;353;p29"/>
          <p:cNvSpPr txBox="1"/>
          <p:nvPr/>
        </p:nvSpPr>
        <p:spPr>
          <a:xfrm>
            <a:off x="3609550" y="1229850"/>
            <a:ext cx="18981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척추 틀어짐 진단</a:t>
            </a:r>
            <a:endParaRPr sz="16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4" name="Google Shape;354;p29"/>
          <p:cNvSpPr txBox="1"/>
          <p:nvPr/>
        </p:nvSpPr>
        <p:spPr>
          <a:xfrm>
            <a:off x="1227925" y="1229850"/>
            <a:ext cx="16953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거북목 진단</a:t>
            </a:r>
            <a:endParaRPr sz="16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5" name="Google Shape;355;p29"/>
          <p:cNvSpPr/>
          <p:nvPr/>
        </p:nvSpPr>
        <p:spPr>
          <a:xfrm>
            <a:off x="2340050" y="2696462"/>
            <a:ext cx="4615800" cy="1160400"/>
          </a:xfrm>
          <a:prstGeom prst="rect">
            <a:avLst/>
          </a:prstGeom>
          <a:noFill/>
          <a:ln w="28575" cap="flat" cmpd="sng">
            <a:solidFill>
              <a:srgbClr val="3135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29"/>
          <p:cNvSpPr/>
          <p:nvPr/>
        </p:nvSpPr>
        <p:spPr>
          <a:xfrm>
            <a:off x="2725482" y="2561382"/>
            <a:ext cx="689400" cy="2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29"/>
          <p:cNvSpPr/>
          <p:nvPr/>
        </p:nvSpPr>
        <p:spPr>
          <a:xfrm>
            <a:off x="5605889" y="3669443"/>
            <a:ext cx="689400" cy="2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29"/>
          <p:cNvSpPr/>
          <p:nvPr/>
        </p:nvSpPr>
        <p:spPr>
          <a:xfrm>
            <a:off x="2340645" y="2697654"/>
            <a:ext cx="4592700" cy="116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29"/>
          <p:cNvSpPr/>
          <p:nvPr/>
        </p:nvSpPr>
        <p:spPr>
          <a:xfrm rot="5400000">
            <a:off x="2811126" y="2400954"/>
            <a:ext cx="529200" cy="59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76B0"/>
          </a:solidFill>
          <a:ln w="28575" cap="flat" cmpd="sng">
            <a:solidFill>
              <a:srgbClr val="FB56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29"/>
          <p:cNvSpPr/>
          <p:nvPr/>
        </p:nvSpPr>
        <p:spPr>
          <a:xfrm rot="5400000">
            <a:off x="5691486" y="3556253"/>
            <a:ext cx="529200" cy="59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76B0"/>
          </a:solidFill>
          <a:ln w="28575" cap="flat" cmpd="sng">
            <a:solidFill>
              <a:srgbClr val="FB56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29"/>
          <p:cNvSpPr txBox="1"/>
          <p:nvPr/>
        </p:nvSpPr>
        <p:spPr>
          <a:xfrm>
            <a:off x="2352481" y="1899150"/>
            <a:ext cx="1586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Face</a:t>
            </a:r>
            <a:endParaRPr sz="25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2" name="Google Shape;362;p29"/>
          <p:cNvSpPr txBox="1"/>
          <p:nvPr/>
        </p:nvSpPr>
        <p:spPr>
          <a:xfrm>
            <a:off x="2909389" y="2986591"/>
            <a:ext cx="35964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Pose estimation</a:t>
            </a:r>
            <a:endParaRPr sz="25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3" name="Google Shape;363;p29"/>
          <p:cNvSpPr txBox="1"/>
          <p:nvPr/>
        </p:nvSpPr>
        <p:spPr>
          <a:xfrm>
            <a:off x="3038243" y="2165823"/>
            <a:ext cx="1586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8BAF9"/>
                </a:solidFill>
                <a:latin typeface="Jua"/>
                <a:ea typeface="Jua"/>
                <a:cs typeface="Jua"/>
                <a:sym typeface="Jua"/>
              </a:rPr>
              <a:t>input</a:t>
            </a:r>
            <a:endParaRPr sz="2000">
              <a:solidFill>
                <a:srgbClr val="A8BAF9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4" name="Google Shape;364;p29"/>
          <p:cNvSpPr txBox="1"/>
          <p:nvPr/>
        </p:nvSpPr>
        <p:spPr>
          <a:xfrm>
            <a:off x="5228851" y="4116800"/>
            <a:ext cx="1586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LED</a:t>
            </a:r>
            <a:endParaRPr sz="25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5" name="Google Shape;365;p29"/>
          <p:cNvSpPr txBox="1"/>
          <p:nvPr/>
        </p:nvSpPr>
        <p:spPr>
          <a:xfrm>
            <a:off x="5988576" y="3820579"/>
            <a:ext cx="1586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8BAF9"/>
                </a:solidFill>
                <a:latin typeface="Jua"/>
                <a:ea typeface="Jua"/>
                <a:cs typeface="Jua"/>
                <a:sym typeface="Jua"/>
              </a:rPr>
              <a:t>output</a:t>
            </a:r>
            <a:endParaRPr sz="2000">
              <a:solidFill>
                <a:srgbClr val="A8BAF9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6" name="Google Shape;366;p29"/>
          <p:cNvSpPr/>
          <p:nvPr/>
        </p:nvSpPr>
        <p:spPr>
          <a:xfrm rot="10800000">
            <a:off x="1113175" y="1794925"/>
            <a:ext cx="7040700" cy="29214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7" name="Google Shape;367;p29"/>
          <p:cNvGrpSpPr/>
          <p:nvPr/>
        </p:nvGrpSpPr>
        <p:grpSpPr>
          <a:xfrm>
            <a:off x="1863850" y="1899150"/>
            <a:ext cx="5711426" cy="2636750"/>
            <a:chOff x="1863850" y="1899150"/>
            <a:chExt cx="5711426" cy="2636750"/>
          </a:xfrm>
        </p:grpSpPr>
        <p:sp>
          <p:nvSpPr>
            <p:cNvPr id="368" name="Google Shape;368;p29"/>
            <p:cNvSpPr/>
            <p:nvPr/>
          </p:nvSpPr>
          <p:spPr>
            <a:xfrm>
              <a:off x="2340050" y="2696462"/>
              <a:ext cx="4615800" cy="1160400"/>
            </a:xfrm>
            <a:prstGeom prst="rect">
              <a:avLst/>
            </a:prstGeom>
            <a:noFill/>
            <a:ln w="28575" cap="flat" cmpd="sng">
              <a:solidFill>
                <a:srgbClr val="31358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2725482" y="2561382"/>
              <a:ext cx="689400" cy="294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5605889" y="3669443"/>
              <a:ext cx="689400" cy="294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2340645" y="2697654"/>
              <a:ext cx="4592700" cy="116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2" name="Google Shape;372;p29"/>
            <p:cNvSpPr/>
            <p:nvPr/>
          </p:nvSpPr>
          <p:spPr>
            <a:xfrm rot="5400000">
              <a:off x="2811126" y="2400954"/>
              <a:ext cx="529200" cy="591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76B0"/>
            </a:solidFill>
            <a:ln w="28575" cap="flat" cmpd="sng">
              <a:solidFill>
                <a:srgbClr val="FB56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3" name="Google Shape;373;p29"/>
            <p:cNvSpPr/>
            <p:nvPr/>
          </p:nvSpPr>
          <p:spPr>
            <a:xfrm rot="5400000">
              <a:off x="5691486" y="3556253"/>
              <a:ext cx="529200" cy="591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76B0"/>
            </a:solidFill>
            <a:ln w="28575" cap="flat" cmpd="sng">
              <a:solidFill>
                <a:srgbClr val="FB56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4" name="Google Shape;374;p29"/>
            <p:cNvSpPr txBox="1"/>
            <p:nvPr/>
          </p:nvSpPr>
          <p:spPr>
            <a:xfrm>
              <a:off x="1863850" y="1899150"/>
              <a:ext cx="25668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313583"/>
                  </a:solidFill>
                  <a:latin typeface="Jua"/>
                  <a:ea typeface="Jua"/>
                  <a:cs typeface="Jua"/>
                  <a:sym typeface="Jua"/>
                </a:rPr>
                <a:t>Jetson Nano</a:t>
              </a:r>
              <a:endParaRPr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75" name="Google Shape;375;p29"/>
            <p:cNvSpPr txBox="1"/>
            <p:nvPr/>
          </p:nvSpPr>
          <p:spPr>
            <a:xfrm>
              <a:off x="2909389" y="2986591"/>
              <a:ext cx="35964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313583"/>
                  </a:solidFill>
                  <a:latin typeface="Jua"/>
                  <a:ea typeface="Jua"/>
                  <a:cs typeface="Jua"/>
                  <a:sym typeface="Jua"/>
                </a:rPr>
                <a:t>Node.js</a:t>
              </a:r>
              <a:endParaRPr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76" name="Google Shape;376;p29"/>
            <p:cNvSpPr txBox="1"/>
            <p:nvPr/>
          </p:nvSpPr>
          <p:spPr>
            <a:xfrm>
              <a:off x="3038243" y="2165823"/>
              <a:ext cx="15867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A8BAF9"/>
                  </a:solidFill>
                  <a:latin typeface="Jua"/>
                  <a:ea typeface="Jua"/>
                  <a:cs typeface="Jua"/>
                  <a:sym typeface="Jua"/>
                </a:rPr>
                <a:t>input</a:t>
              </a:r>
              <a:endParaRPr sz="2000">
                <a:solidFill>
                  <a:srgbClr val="A8BAF9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77" name="Google Shape;377;p29"/>
            <p:cNvSpPr txBox="1"/>
            <p:nvPr/>
          </p:nvSpPr>
          <p:spPr>
            <a:xfrm>
              <a:off x="5228851" y="4116800"/>
              <a:ext cx="15867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313583"/>
                  </a:solidFill>
                  <a:latin typeface="Jua"/>
                  <a:ea typeface="Jua"/>
                  <a:cs typeface="Jua"/>
                  <a:sym typeface="Jua"/>
                </a:rPr>
                <a:t>MySQL</a:t>
              </a:r>
              <a:endParaRPr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78" name="Google Shape;378;p29"/>
            <p:cNvSpPr txBox="1"/>
            <p:nvPr/>
          </p:nvSpPr>
          <p:spPr>
            <a:xfrm>
              <a:off x="5988576" y="3820579"/>
              <a:ext cx="15867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A8BAF9"/>
                  </a:solidFill>
                  <a:latin typeface="Jua"/>
                  <a:ea typeface="Jua"/>
                  <a:cs typeface="Jua"/>
                  <a:sym typeface="Jua"/>
                </a:rPr>
                <a:t>output</a:t>
              </a:r>
              <a:endParaRPr sz="2000">
                <a:solidFill>
                  <a:srgbClr val="A8BAF9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B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30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30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0C0D8"/>
              </a:gs>
              <a:gs pos="50000">
                <a:srgbClr val="FCD9E9"/>
              </a:gs>
              <a:gs pos="100000">
                <a:srgbClr val="F0C0D8"/>
              </a:gs>
            </a:gsLst>
            <a:lin ang="5400012" scaled="0"/>
          </a:gra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30"/>
          <p:cNvSpPr txBox="1"/>
          <p:nvPr/>
        </p:nvSpPr>
        <p:spPr>
          <a:xfrm>
            <a:off x="3652525" y="307925"/>
            <a:ext cx="18390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웹</a:t>
            </a:r>
            <a:endParaRPr sz="3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88" name="Google Shape;388;p30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30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926" y="1327025"/>
            <a:ext cx="2549550" cy="28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475" y="1328862"/>
            <a:ext cx="2549551" cy="2861493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0"/>
          <p:cNvSpPr/>
          <p:nvPr/>
        </p:nvSpPr>
        <p:spPr>
          <a:xfrm>
            <a:off x="6384775" y="2281225"/>
            <a:ext cx="2137200" cy="85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0"/>
          <p:cNvSpPr txBox="1"/>
          <p:nvPr/>
        </p:nvSpPr>
        <p:spPr>
          <a:xfrm>
            <a:off x="6521275" y="2424039"/>
            <a:ext cx="18483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Figma를 기반으로 한</a:t>
            </a:r>
            <a:br>
              <a:rPr lang="en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</a:br>
            <a:r>
              <a:rPr lang="en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프론트엔드 제작</a:t>
            </a:r>
            <a:endParaRPr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94" name="Google Shape;39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5926" y="1017850"/>
            <a:ext cx="4023474" cy="363709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0"/>
          <p:cNvSpPr txBox="1"/>
          <p:nvPr/>
        </p:nvSpPr>
        <p:spPr>
          <a:xfrm>
            <a:off x="6521275" y="2424051"/>
            <a:ext cx="18483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MySQL을 사용하여</a:t>
            </a:r>
            <a:br>
              <a:rPr lang="en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</a:br>
            <a:r>
              <a:rPr lang="en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DB 제작 및 연동</a:t>
            </a:r>
            <a:endParaRPr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96" name="Google Shape;39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275" y="1328850"/>
            <a:ext cx="5492347" cy="2861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0"/>
          <p:cNvSpPr txBox="1"/>
          <p:nvPr/>
        </p:nvSpPr>
        <p:spPr>
          <a:xfrm>
            <a:off x="6384775" y="2382925"/>
            <a:ext cx="21372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Aws Elastic Beanstalk을 사용하여 배포</a:t>
            </a:r>
            <a:endParaRPr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31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31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E599"/>
              </a:gs>
              <a:gs pos="50000">
                <a:srgbClr val="FFF2CC"/>
              </a:gs>
              <a:gs pos="100000">
                <a:srgbClr val="FFE599"/>
              </a:gs>
            </a:gsLst>
            <a:lin ang="5400700" scaled="0"/>
          </a:gra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31"/>
          <p:cNvSpPr txBox="1"/>
          <p:nvPr/>
        </p:nvSpPr>
        <p:spPr>
          <a:xfrm>
            <a:off x="3652525" y="307925"/>
            <a:ext cx="18390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보완할 점</a:t>
            </a:r>
            <a:endParaRPr sz="3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7" name="Google Shape;407;p31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31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31"/>
          <p:cNvSpPr txBox="1"/>
          <p:nvPr/>
        </p:nvSpPr>
        <p:spPr>
          <a:xfrm>
            <a:off x="821450" y="1044250"/>
            <a:ext cx="3676800" cy="3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통신</a:t>
            </a:r>
            <a:endParaRPr sz="2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Jetson Nano에서 내장된 블루투스를 사용하여 통신하려 했지만, 부품문제로 실패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아두이노 코드 복잡도 및 무거워진 딥러닝으로 인해 시간 부족으로 해결 X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10" name="Google Shape;410;p31"/>
          <p:cNvSpPr txBox="1"/>
          <p:nvPr/>
        </p:nvSpPr>
        <p:spPr>
          <a:xfrm>
            <a:off x="4756975" y="910275"/>
            <a:ext cx="3676800" cy="39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GPU 가속화</a:t>
            </a:r>
            <a:endParaRPr sz="2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Jetson Nano를 임베디드 컴퓨팅으로 선택한 이유에는, GPU 사용을 하기 위함이었음</a:t>
            </a:r>
            <a:endParaRPr sz="1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CUDA 및 다양한 방법을 시도했지만 실패</a:t>
            </a:r>
            <a:endParaRPr sz="1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Mediapipe를 사용하면서, GPU 가속화에 실패</a:t>
            </a:r>
            <a:endParaRPr sz="1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더 많은 GPU 가속화 방법을 통해, 실시간 인식 속도를 높이는 방법을 보완할 수 있음</a:t>
            </a:r>
            <a:endParaRPr sz="1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E7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-20575" y="-15325"/>
            <a:ext cx="9166500" cy="392700"/>
          </a:xfrm>
          <a:prstGeom prst="rect">
            <a:avLst/>
          </a:prstGeom>
          <a:solidFill>
            <a:srgbClr val="A8BA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-17250" y="375475"/>
            <a:ext cx="9166500" cy="0"/>
          </a:xfrm>
          <a:prstGeom prst="straightConnector1">
            <a:avLst/>
          </a:prstGeom>
          <a:noFill/>
          <a:ln w="28575" cap="flat" cmpd="sng">
            <a:solidFill>
              <a:srgbClr val="A8BAF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4"/>
          <p:cNvSpPr/>
          <p:nvPr/>
        </p:nvSpPr>
        <p:spPr>
          <a:xfrm rot="10800000">
            <a:off x="3325" y="4750800"/>
            <a:ext cx="9166500" cy="392700"/>
          </a:xfrm>
          <a:prstGeom prst="rect">
            <a:avLst/>
          </a:prstGeom>
          <a:solidFill>
            <a:srgbClr val="A8BA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" name="Google Shape;82;p14"/>
          <p:cNvGraphicFramePr/>
          <p:nvPr/>
        </p:nvGraphicFramePr>
        <p:xfrm>
          <a:off x="-17250" y="-2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{CEC7C43C-8483-452D-AC77-E31AC40DAE35}</a:tableStyleId>
              </a:tblPr>
              <a:tblGrid>
                <a:gridCol w="39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3" name="Google Shape;83;p14"/>
          <p:cNvGraphicFramePr/>
          <p:nvPr/>
        </p:nvGraphicFramePr>
        <p:xfrm>
          <a:off x="-7100" y="474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{CEC7C43C-8483-452D-AC77-E31AC40DAE35}</a:tableStyleId>
              </a:tblPr>
              <a:tblGrid>
                <a:gridCol w="39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4" name="Google Shape;84;p14"/>
          <p:cNvCxnSpPr/>
          <p:nvPr/>
        </p:nvCxnSpPr>
        <p:spPr>
          <a:xfrm>
            <a:off x="-20575" y="4750800"/>
            <a:ext cx="9166500" cy="0"/>
          </a:xfrm>
          <a:prstGeom prst="straightConnector1">
            <a:avLst/>
          </a:prstGeom>
          <a:noFill/>
          <a:ln w="28575" cap="flat" cmpd="sng">
            <a:solidFill>
              <a:srgbClr val="A8BAF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14"/>
          <p:cNvGrpSpPr/>
          <p:nvPr/>
        </p:nvGrpSpPr>
        <p:grpSpPr>
          <a:xfrm>
            <a:off x="2982275" y="443900"/>
            <a:ext cx="3160800" cy="1168500"/>
            <a:chOff x="392350" y="1895425"/>
            <a:chExt cx="3160800" cy="1168500"/>
          </a:xfrm>
        </p:grpSpPr>
        <p:sp>
          <p:nvSpPr>
            <p:cNvPr id="86" name="Google Shape;86;p14"/>
            <p:cNvSpPr txBox="1"/>
            <p:nvPr/>
          </p:nvSpPr>
          <p:spPr>
            <a:xfrm>
              <a:off x="392350" y="1895425"/>
              <a:ext cx="3160800" cy="116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rgbClr val="313583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Contents</a:t>
              </a:r>
              <a:endParaRPr sz="4000" b="1">
                <a:solidFill>
                  <a:srgbClr val="313583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3146850" y="2531225"/>
              <a:ext cx="31500" cy="10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 rot="691423">
              <a:off x="765822" y="2344875"/>
              <a:ext cx="31536" cy="1222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9" name="Google Shape;89;p14"/>
          <p:cNvSpPr/>
          <p:nvPr/>
        </p:nvSpPr>
        <p:spPr>
          <a:xfrm>
            <a:off x="897275" y="1897775"/>
            <a:ext cx="1856400" cy="10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3135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3640475" y="1897775"/>
            <a:ext cx="1856400" cy="10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3135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3501800" y="1771975"/>
            <a:ext cx="546000" cy="546000"/>
          </a:xfrm>
          <a:prstGeom prst="ellipse">
            <a:avLst/>
          </a:prstGeom>
          <a:solidFill>
            <a:srgbClr val="F0C0D6"/>
          </a:solidFill>
          <a:ln w="9525" cap="flat" cmpd="sng">
            <a:solidFill>
              <a:srgbClr val="3135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Jua"/>
                <a:ea typeface="Jua"/>
                <a:cs typeface="Jua"/>
                <a:sym typeface="Jua"/>
              </a:rPr>
              <a:t>2</a:t>
            </a:r>
            <a:endParaRPr sz="18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907625" y="2065925"/>
            <a:ext cx="17670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기획 의도</a:t>
            </a:r>
            <a:endParaRPr sz="2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6459875" y="1897775"/>
            <a:ext cx="1856400" cy="10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3135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6321200" y="1771975"/>
            <a:ext cx="546000" cy="546000"/>
          </a:xfrm>
          <a:prstGeom prst="ellipse">
            <a:avLst/>
          </a:prstGeom>
          <a:solidFill>
            <a:srgbClr val="A9B9F9"/>
          </a:solidFill>
          <a:ln w="9525" cap="flat" cmpd="sng">
            <a:solidFill>
              <a:srgbClr val="3135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Jua"/>
                <a:ea typeface="Jua"/>
                <a:cs typeface="Jua"/>
                <a:sym typeface="Jua"/>
              </a:rPr>
              <a:t>3</a:t>
            </a:r>
            <a:endParaRPr sz="18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3727025" y="2065925"/>
            <a:ext cx="17670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구현 내용</a:t>
            </a:r>
            <a:endParaRPr sz="2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6546425" y="2065925"/>
            <a:ext cx="17670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시연</a:t>
            </a:r>
            <a:endParaRPr sz="2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897275" y="3269375"/>
            <a:ext cx="1856400" cy="10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3135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640475" y="3269375"/>
            <a:ext cx="1856400" cy="10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3135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907625" y="3437525"/>
            <a:ext cx="17670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972950" y="3405675"/>
            <a:ext cx="17670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보완할 점</a:t>
            </a:r>
            <a:endParaRPr sz="2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3731850" y="3437525"/>
            <a:ext cx="17670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QnA</a:t>
            </a:r>
            <a:endParaRPr sz="2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758600" y="1771975"/>
            <a:ext cx="546000" cy="546000"/>
          </a:xfrm>
          <a:prstGeom prst="ellipse">
            <a:avLst/>
          </a:prstGeom>
          <a:solidFill>
            <a:srgbClr val="A9B9F9"/>
          </a:solidFill>
          <a:ln w="9525" cap="flat" cmpd="sng">
            <a:solidFill>
              <a:srgbClr val="3135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Jua"/>
                <a:ea typeface="Jua"/>
                <a:cs typeface="Jua"/>
                <a:sym typeface="Jua"/>
              </a:rPr>
              <a:t>1</a:t>
            </a:r>
            <a:endParaRPr sz="18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3501800" y="3143575"/>
            <a:ext cx="546000" cy="546000"/>
          </a:xfrm>
          <a:prstGeom prst="ellipse">
            <a:avLst/>
          </a:prstGeom>
          <a:solidFill>
            <a:srgbClr val="A9B9F9"/>
          </a:solidFill>
          <a:ln w="9525" cap="flat" cmpd="sng">
            <a:solidFill>
              <a:srgbClr val="3135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Jua"/>
                <a:ea typeface="Jua"/>
                <a:cs typeface="Jua"/>
                <a:sym typeface="Jua"/>
              </a:rPr>
              <a:t>5</a:t>
            </a:r>
            <a:endParaRPr sz="18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758600" y="3143575"/>
            <a:ext cx="546000" cy="546000"/>
          </a:xfrm>
          <a:prstGeom prst="ellipse">
            <a:avLst/>
          </a:prstGeom>
          <a:solidFill>
            <a:srgbClr val="F0C0D6"/>
          </a:solidFill>
          <a:ln w="9525" cap="flat" cmpd="sng">
            <a:solidFill>
              <a:srgbClr val="3135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Jua"/>
                <a:ea typeface="Jua"/>
                <a:cs typeface="Jua"/>
                <a:sym typeface="Jua"/>
              </a:rPr>
              <a:t>4</a:t>
            </a:r>
            <a:endParaRPr sz="1800" b="1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E7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32"/>
          <p:cNvSpPr/>
          <p:nvPr/>
        </p:nvSpPr>
        <p:spPr>
          <a:xfrm>
            <a:off x="-20575" y="-15325"/>
            <a:ext cx="9166500" cy="392700"/>
          </a:xfrm>
          <a:prstGeom prst="rect">
            <a:avLst/>
          </a:prstGeom>
          <a:solidFill>
            <a:srgbClr val="FB85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8" name="Google Shape;418;p32"/>
          <p:cNvCxnSpPr/>
          <p:nvPr/>
        </p:nvCxnSpPr>
        <p:spPr>
          <a:xfrm>
            <a:off x="3325" y="388550"/>
            <a:ext cx="9166500" cy="0"/>
          </a:xfrm>
          <a:prstGeom prst="straightConnector1">
            <a:avLst/>
          </a:prstGeom>
          <a:noFill/>
          <a:ln w="28575" cap="flat" cmpd="sng">
            <a:solidFill>
              <a:srgbClr val="FB856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" name="Google Shape;419;p32"/>
          <p:cNvSpPr/>
          <p:nvPr/>
        </p:nvSpPr>
        <p:spPr>
          <a:xfrm rot="10800000">
            <a:off x="3325" y="4750800"/>
            <a:ext cx="9166500" cy="392700"/>
          </a:xfrm>
          <a:prstGeom prst="rect">
            <a:avLst/>
          </a:prstGeom>
          <a:solidFill>
            <a:srgbClr val="FB85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32"/>
          <p:cNvSpPr txBox="1"/>
          <p:nvPr/>
        </p:nvSpPr>
        <p:spPr>
          <a:xfrm>
            <a:off x="1552925" y="2138650"/>
            <a:ext cx="6324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FB8569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Demonstrate</a:t>
            </a:r>
            <a:endParaRPr sz="5000" b="1">
              <a:solidFill>
                <a:srgbClr val="FB8569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21" name="Google Shape;421;p32"/>
          <p:cNvSpPr txBox="1"/>
          <p:nvPr/>
        </p:nvSpPr>
        <p:spPr>
          <a:xfrm>
            <a:off x="1477375" y="2092525"/>
            <a:ext cx="6324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Demonstrate</a:t>
            </a:r>
            <a:endParaRPr sz="5000" b="1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22" name="Google Shape;422;p32"/>
          <p:cNvSpPr txBox="1"/>
          <p:nvPr/>
        </p:nvSpPr>
        <p:spPr>
          <a:xfrm>
            <a:off x="1400525" y="2062450"/>
            <a:ext cx="6324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F6B26B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Demonstrate</a:t>
            </a:r>
            <a:endParaRPr sz="5000" b="1">
              <a:solidFill>
                <a:srgbClr val="F6B26B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423" name="Google Shape;423;p32"/>
          <p:cNvCxnSpPr/>
          <p:nvPr/>
        </p:nvCxnSpPr>
        <p:spPr>
          <a:xfrm>
            <a:off x="3325" y="4731950"/>
            <a:ext cx="9166500" cy="0"/>
          </a:xfrm>
          <a:prstGeom prst="straightConnector1">
            <a:avLst/>
          </a:prstGeom>
          <a:noFill/>
          <a:ln w="28575" cap="flat" cmpd="sng">
            <a:solidFill>
              <a:srgbClr val="FB8569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24" name="Google Shape;424;p32"/>
          <p:cNvGraphicFramePr/>
          <p:nvPr/>
        </p:nvGraphicFramePr>
        <p:xfrm>
          <a:off x="-17250" y="-2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{CEC7C43C-8483-452D-AC77-E31AC40DAE35}</a:tableStyleId>
              </a:tblPr>
              <a:tblGrid>
                <a:gridCol w="39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5" name="Google Shape;425;p32"/>
          <p:cNvGraphicFramePr/>
          <p:nvPr/>
        </p:nvGraphicFramePr>
        <p:xfrm>
          <a:off x="-7100" y="474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{CEC7C43C-8483-452D-AC77-E31AC40DAE35}</a:tableStyleId>
              </a:tblPr>
              <a:tblGrid>
                <a:gridCol w="39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26" name="Google Shape;4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680" y="3369955"/>
            <a:ext cx="1344900" cy="13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450" y="3146575"/>
            <a:ext cx="1604225" cy="16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011" y="3286200"/>
            <a:ext cx="674300" cy="6743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29" name="Google Shape;429;p32"/>
          <p:cNvSpPr txBox="1"/>
          <p:nvPr/>
        </p:nvSpPr>
        <p:spPr>
          <a:xfrm>
            <a:off x="3325" y="4161725"/>
            <a:ext cx="5539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http://posturetech.ap-northeast-2.elasticbeanstalk.com/main.html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chrome://flags/#unsafely-treat-insecure-origin-as-secure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E7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33"/>
          <p:cNvSpPr/>
          <p:nvPr/>
        </p:nvSpPr>
        <p:spPr>
          <a:xfrm>
            <a:off x="-20575" y="-15325"/>
            <a:ext cx="9166500" cy="392700"/>
          </a:xfrm>
          <a:prstGeom prst="rect">
            <a:avLst/>
          </a:prstGeom>
          <a:solidFill>
            <a:srgbClr val="A8BA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7" name="Google Shape;437;p33"/>
          <p:cNvCxnSpPr/>
          <p:nvPr/>
        </p:nvCxnSpPr>
        <p:spPr>
          <a:xfrm>
            <a:off x="-17375" y="386000"/>
            <a:ext cx="9166500" cy="0"/>
          </a:xfrm>
          <a:prstGeom prst="straightConnector1">
            <a:avLst/>
          </a:prstGeom>
          <a:noFill/>
          <a:ln w="28575" cap="flat" cmpd="sng">
            <a:solidFill>
              <a:srgbClr val="A8BAF9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38" name="Google Shape;438;p33"/>
          <p:cNvGraphicFramePr/>
          <p:nvPr/>
        </p:nvGraphicFramePr>
        <p:xfrm>
          <a:off x="-17250" y="-2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{CEC7C43C-8483-452D-AC77-E31AC40DAE35}</a:tableStyleId>
              </a:tblPr>
              <a:tblGrid>
                <a:gridCol w="39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9" name="Google Shape;439;p33"/>
          <p:cNvSpPr txBox="1"/>
          <p:nvPr/>
        </p:nvSpPr>
        <p:spPr>
          <a:xfrm>
            <a:off x="1403725" y="2087625"/>
            <a:ext cx="6324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5F64B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Thank you</a:t>
            </a:r>
            <a:endParaRPr sz="4800" b="1">
              <a:solidFill>
                <a:srgbClr val="5F64B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40" name="Google Shape;440;p33"/>
          <p:cNvSpPr txBox="1"/>
          <p:nvPr/>
        </p:nvSpPr>
        <p:spPr>
          <a:xfrm>
            <a:off x="1400525" y="2062450"/>
            <a:ext cx="6324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rgbClr val="FCB1D6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Thank you</a:t>
            </a:r>
            <a:endParaRPr sz="4400" b="1">
              <a:solidFill>
                <a:srgbClr val="FCB1D6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441" name="Google Shape;441;p33"/>
          <p:cNvGrpSpPr/>
          <p:nvPr/>
        </p:nvGrpSpPr>
        <p:grpSpPr>
          <a:xfrm>
            <a:off x="1096691" y="933114"/>
            <a:ext cx="1106700" cy="3120565"/>
            <a:chOff x="1096691" y="933114"/>
            <a:chExt cx="1106700" cy="3120565"/>
          </a:xfrm>
        </p:grpSpPr>
        <p:sp>
          <p:nvSpPr>
            <p:cNvPr id="442" name="Google Shape;442;p33"/>
            <p:cNvSpPr/>
            <p:nvPr/>
          </p:nvSpPr>
          <p:spPr>
            <a:xfrm rot="-384325">
              <a:off x="1155252" y="984870"/>
              <a:ext cx="989578" cy="1106988"/>
            </a:xfrm>
            <a:prstGeom prst="roundRect">
              <a:avLst>
                <a:gd name="adj" fmla="val 50000"/>
              </a:avLst>
            </a:prstGeom>
            <a:solidFill>
              <a:srgbClr val="FFC163"/>
            </a:solidFill>
            <a:ln w="9525" cap="flat" cmpd="sng">
              <a:solidFill>
                <a:srgbClr val="5F64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3" name="Google Shape;443;p33"/>
            <p:cNvSpPr/>
            <p:nvPr/>
          </p:nvSpPr>
          <p:spPr>
            <a:xfrm rot="-383504">
              <a:off x="1497442" y="2088440"/>
              <a:ext cx="441947" cy="205866"/>
            </a:xfrm>
            <a:prstGeom prst="triangle">
              <a:avLst>
                <a:gd name="adj" fmla="val 50000"/>
              </a:avLst>
            </a:prstGeom>
            <a:solidFill>
              <a:srgbClr val="FFC163"/>
            </a:solidFill>
            <a:ln w="9525" cap="flat" cmpd="sng">
              <a:solidFill>
                <a:srgbClr val="5F64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4" name="Google Shape;444;p33"/>
            <p:cNvSpPr/>
            <p:nvPr/>
          </p:nvSpPr>
          <p:spPr>
            <a:xfrm rot="-595600">
              <a:off x="1527930" y="2303890"/>
              <a:ext cx="314773" cy="1735650"/>
            </a:xfrm>
            <a:custGeom>
              <a:avLst/>
              <a:gdLst/>
              <a:ahLst/>
              <a:cxnLst/>
              <a:rect l="l" t="t" r="r" b="b"/>
              <a:pathLst>
                <a:path w="12590" h="69421" extrusionOk="0">
                  <a:moveTo>
                    <a:pt x="11781" y="0"/>
                  </a:moveTo>
                  <a:cubicBezTo>
                    <a:pt x="12257" y="3332"/>
                    <a:pt x="13285" y="7086"/>
                    <a:pt x="11781" y="10097"/>
                  </a:cubicBezTo>
                  <a:cubicBezTo>
                    <a:pt x="8946" y="15770"/>
                    <a:pt x="2086" y="19445"/>
                    <a:pt x="842" y="25664"/>
                  </a:cubicBezTo>
                  <a:cubicBezTo>
                    <a:pt x="-824" y="33988"/>
                    <a:pt x="2542" y="42585"/>
                    <a:pt x="4208" y="50909"/>
                  </a:cubicBezTo>
                  <a:cubicBezTo>
                    <a:pt x="5035" y="55044"/>
                    <a:pt x="5817" y="60100"/>
                    <a:pt x="3366" y="63531"/>
                  </a:cubicBezTo>
                  <a:cubicBezTo>
                    <a:pt x="2051" y="65371"/>
                    <a:pt x="0" y="67160"/>
                    <a:pt x="0" y="6942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5" name="Google Shape;445;p33"/>
            <p:cNvSpPr/>
            <p:nvPr/>
          </p:nvSpPr>
          <p:spPr>
            <a:xfrm rot="392578">
              <a:off x="1273482" y="1189206"/>
              <a:ext cx="84249" cy="39958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1273525" y="1673100"/>
              <a:ext cx="31500" cy="63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7" name="Google Shape;447;p33"/>
          <p:cNvGrpSpPr/>
          <p:nvPr/>
        </p:nvGrpSpPr>
        <p:grpSpPr>
          <a:xfrm>
            <a:off x="6497527" y="2004820"/>
            <a:ext cx="1154100" cy="3136813"/>
            <a:chOff x="6497527" y="2217045"/>
            <a:chExt cx="1154100" cy="3136813"/>
          </a:xfrm>
        </p:grpSpPr>
        <p:sp>
          <p:nvSpPr>
            <p:cNvPr id="448" name="Google Shape;448;p33"/>
            <p:cNvSpPr/>
            <p:nvPr/>
          </p:nvSpPr>
          <p:spPr>
            <a:xfrm rot="-552662">
              <a:off x="6579797" y="2289099"/>
              <a:ext cx="989560" cy="1106892"/>
            </a:xfrm>
            <a:prstGeom prst="roundRect">
              <a:avLst>
                <a:gd name="adj" fmla="val 50000"/>
              </a:avLst>
            </a:prstGeom>
            <a:solidFill>
              <a:srgbClr val="FCB1B1"/>
            </a:solidFill>
            <a:ln w="9525" cap="flat" cmpd="sng">
              <a:solidFill>
                <a:srgbClr val="5F64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9" name="Google Shape;449;p33"/>
            <p:cNvSpPr/>
            <p:nvPr/>
          </p:nvSpPr>
          <p:spPr>
            <a:xfrm rot="-553160">
              <a:off x="6953990" y="3388389"/>
              <a:ext cx="441908" cy="205763"/>
            </a:xfrm>
            <a:prstGeom prst="triangle">
              <a:avLst>
                <a:gd name="adj" fmla="val 50000"/>
              </a:avLst>
            </a:prstGeom>
            <a:solidFill>
              <a:srgbClr val="FCB1B1"/>
            </a:solidFill>
            <a:ln w="9525" cap="flat" cmpd="sng">
              <a:solidFill>
                <a:srgbClr val="5F64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0" name="Google Shape;450;p33"/>
            <p:cNvSpPr/>
            <p:nvPr/>
          </p:nvSpPr>
          <p:spPr>
            <a:xfrm rot="-552762">
              <a:off x="7032606" y="3604332"/>
              <a:ext cx="314750" cy="1735524"/>
            </a:xfrm>
            <a:custGeom>
              <a:avLst/>
              <a:gdLst/>
              <a:ahLst/>
              <a:cxnLst/>
              <a:rect l="l" t="t" r="r" b="b"/>
              <a:pathLst>
                <a:path w="12590" h="69421" extrusionOk="0">
                  <a:moveTo>
                    <a:pt x="11781" y="0"/>
                  </a:moveTo>
                  <a:cubicBezTo>
                    <a:pt x="12257" y="3332"/>
                    <a:pt x="13285" y="7086"/>
                    <a:pt x="11781" y="10097"/>
                  </a:cubicBezTo>
                  <a:cubicBezTo>
                    <a:pt x="8946" y="15770"/>
                    <a:pt x="2086" y="19445"/>
                    <a:pt x="842" y="25664"/>
                  </a:cubicBezTo>
                  <a:cubicBezTo>
                    <a:pt x="-824" y="33988"/>
                    <a:pt x="2542" y="42585"/>
                    <a:pt x="4208" y="50909"/>
                  </a:cubicBezTo>
                  <a:cubicBezTo>
                    <a:pt x="5035" y="55044"/>
                    <a:pt x="5817" y="60100"/>
                    <a:pt x="3366" y="63531"/>
                  </a:cubicBezTo>
                  <a:cubicBezTo>
                    <a:pt x="2051" y="65371"/>
                    <a:pt x="0" y="67160"/>
                    <a:pt x="0" y="6942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1" name="Google Shape;451;p33"/>
            <p:cNvSpPr/>
            <p:nvPr/>
          </p:nvSpPr>
          <p:spPr>
            <a:xfrm rot="454869">
              <a:off x="6688538" y="2546218"/>
              <a:ext cx="84135" cy="39954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2" name="Google Shape;452;p33"/>
            <p:cNvSpPr/>
            <p:nvPr/>
          </p:nvSpPr>
          <p:spPr>
            <a:xfrm rot="32739">
              <a:off x="6683161" y="3029458"/>
              <a:ext cx="31501" cy="63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3" name="Google Shape;453;p33"/>
          <p:cNvGrpSpPr/>
          <p:nvPr/>
        </p:nvGrpSpPr>
        <p:grpSpPr>
          <a:xfrm>
            <a:off x="710267" y="2850568"/>
            <a:ext cx="1075500" cy="1900232"/>
            <a:chOff x="710267" y="2995043"/>
            <a:chExt cx="1075500" cy="1900232"/>
          </a:xfrm>
        </p:grpSpPr>
        <p:sp>
          <p:nvSpPr>
            <p:cNvPr id="454" name="Google Shape;454;p33"/>
            <p:cNvSpPr/>
            <p:nvPr/>
          </p:nvSpPr>
          <p:spPr>
            <a:xfrm>
              <a:off x="1141280" y="4295725"/>
              <a:ext cx="98275" cy="599550"/>
            </a:xfrm>
            <a:custGeom>
              <a:avLst/>
              <a:gdLst/>
              <a:ahLst/>
              <a:cxnLst/>
              <a:rect l="l" t="t" r="r" b="b"/>
              <a:pathLst>
                <a:path w="3931" h="23982" extrusionOk="0">
                  <a:moveTo>
                    <a:pt x="3089" y="0"/>
                  </a:moveTo>
                  <a:cubicBezTo>
                    <a:pt x="-4906" y="0"/>
                    <a:pt x="6039" y="16398"/>
                    <a:pt x="3509" y="2398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5" name="Google Shape;455;p33"/>
            <p:cNvSpPr/>
            <p:nvPr/>
          </p:nvSpPr>
          <p:spPr>
            <a:xfrm rot="277510">
              <a:off x="753205" y="3033147"/>
              <a:ext cx="989623" cy="1106992"/>
            </a:xfrm>
            <a:prstGeom prst="roundRect">
              <a:avLst>
                <a:gd name="adj" fmla="val 50000"/>
              </a:avLst>
            </a:prstGeom>
            <a:solidFill>
              <a:srgbClr val="D9BCFF"/>
            </a:solidFill>
            <a:ln w="9525" cap="flat" cmpd="sng">
              <a:solidFill>
                <a:srgbClr val="5F64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6" name="Google Shape;456;p33"/>
            <p:cNvSpPr/>
            <p:nvPr/>
          </p:nvSpPr>
          <p:spPr>
            <a:xfrm rot="278065">
              <a:off x="969503" y="4137651"/>
              <a:ext cx="441845" cy="205862"/>
            </a:xfrm>
            <a:prstGeom prst="triangle">
              <a:avLst>
                <a:gd name="adj" fmla="val 50000"/>
              </a:avLst>
            </a:prstGeom>
            <a:solidFill>
              <a:srgbClr val="D9BCFF"/>
            </a:solidFill>
            <a:ln w="9525" cap="flat" cmpd="sng">
              <a:solidFill>
                <a:srgbClr val="5F64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7" name="Google Shape;457;p33"/>
            <p:cNvSpPr/>
            <p:nvPr/>
          </p:nvSpPr>
          <p:spPr>
            <a:xfrm rot="1643245">
              <a:off x="945214" y="3132003"/>
              <a:ext cx="84130" cy="3995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8" name="Google Shape;458;p33"/>
            <p:cNvSpPr/>
            <p:nvPr/>
          </p:nvSpPr>
          <p:spPr>
            <a:xfrm rot="1241045">
              <a:off x="834472" y="3585775"/>
              <a:ext cx="31426" cy="632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9" name="Google Shape;459;p33"/>
          <p:cNvGrpSpPr/>
          <p:nvPr/>
        </p:nvGrpSpPr>
        <p:grpSpPr>
          <a:xfrm>
            <a:off x="7899850" y="754300"/>
            <a:ext cx="989700" cy="3048225"/>
            <a:chOff x="7899850" y="754300"/>
            <a:chExt cx="989700" cy="3048225"/>
          </a:xfrm>
        </p:grpSpPr>
        <p:sp>
          <p:nvSpPr>
            <p:cNvPr id="460" name="Google Shape;460;p33"/>
            <p:cNvSpPr/>
            <p:nvPr/>
          </p:nvSpPr>
          <p:spPr>
            <a:xfrm>
              <a:off x="7899850" y="754300"/>
              <a:ext cx="989700" cy="1107000"/>
            </a:xfrm>
            <a:prstGeom prst="roundRect">
              <a:avLst>
                <a:gd name="adj" fmla="val 50000"/>
              </a:avLst>
            </a:prstGeom>
            <a:solidFill>
              <a:srgbClr val="D0F0C0"/>
            </a:solidFill>
            <a:ln w="9525" cap="flat" cmpd="sng">
              <a:solidFill>
                <a:srgbClr val="5F64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8168925" y="1861325"/>
              <a:ext cx="441900" cy="205800"/>
            </a:xfrm>
            <a:prstGeom prst="triangle">
              <a:avLst>
                <a:gd name="adj" fmla="val 50000"/>
              </a:avLst>
            </a:prstGeom>
            <a:solidFill>
              <a:srgbClr val="D0F0C0"/>
            </a:solidFill>
            <a:ln w="9525" cap="flat" cmpd="sng">
              <a:solidFill>
                <a:srgbClr val="5F64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8090350" y="2067000"/>
              <a:ext cx="314750" cy="1735525"/>
            </a:xfrm>
            <a:custGeom>
              <a:avLst/>
              <a:gdLst/>
              <a:ahLst/>
              <a:cxnLst/>
              <a:rect l="l" t="t" r="r" b="b"/>
              <a:pathLst>
                <a:path w="12590" h="69421" extrusionOk="0">
                  <a:moveTo>
                    <a:pt x="11781" y="0"/>
                  </a:moveTo>
                  <a:cubicBezTo>
                    <a:pt x="12257" y="3332"/>
                    <a:pt x="13285" y="7086"/>
                    <a:pt x="11781" y="10097"/>
                  </a:cubicBezTo>
                  <a:cubicBezTo>
                    <a:pt x="8946" y="15770"/>
                    <a:pt x="2086" y="19445"/>
                    <a:pt x="842" y="25664"/>
                  </a:cubicBezTo>
                  <a:cubicBezTo>
                    <a:pt x="-824" y="33988"/>
                    <a:pt x="2542" y="42585"/>
                    <a:pt x="4208" y="50909"/>
                  </a:cubicBezTo>
                  <a:cubicBezTo>
                    <a:pt x="5035" y="55044"/>
                    <a:pt x="5817" y="60100"/>
                    <a:pt x="3366" y="63531"/>
                  </a:cubicBezTo>
                  <a:cubicBezTo>
                    <a:pt x="2051" y="65371"/>
                    <a:pt x="0" y="67160"/>
                    <a:pt x="0" y="6942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3" name="Google Shape;463;p33"/>
            <p:cNvSpPr/>
            <p:nvPr/>
          </p:nvSpPr>
          <p:spPr>
            <a:xfrm rot="1005471">
              <a:off x="8028546" y="957605"/>
              <a:ext cx="84279" cy="3996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4" name="Google Shape;464;p33"/>
            <p:cNvSpPr/>
            <p:nvPr/>
          </p:nvSpPr>
          <p:spPr>
            <a:xfrm rot="594765">
              <a:off x="7973080" y="1431730"/>
              <a:ext cx="31368" cy="6308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65" name="Google Shape;465;p33"/>
          <p:cNvSpPr/>
          <p:nvPr/>
        </p:nvSpPr>
        <p:spPr>
          <a:xfrm rot="10800000">
            <a:off x="3325" y="4750800"/>
            <a:ext cx="9166500" cy="392700"/>
          </a:xfrm>
          <a:prstGeom prst="rect">
            <a:avLst/>
          </a:prstGeom>
          <a:solidFill>
            <a:srgbClr val="A8BA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66" name="Google Shape;466;p33"/>
          <p:cNvGraphicFramePr/>
          <p:nvPr/>
        </p:nvGraphicFramePr>
        <p:xfrm>
          <a:off x="-7100" y="474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{CEC7C43C-8483-452D-AC77-E31AC40DAE35}</a:tableStyleId>
              </a:tblPr>
              <a:tblGrid>
                <a:gridCol w="39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C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67" name="Google Shape;467;p33"/>
          <p:cNvCxnSpPr/>
          <p:nvPr/>
        </p:nvCxnSpPr>
        <p:spPr>
          <a:xfrm>
            <a:off x="-20575" y="4750800"/>
            <a:ext cx="9166500" cy="0"/>
          </a:xfrm>
          <a:prstGeom prst="straightConnector1">
            <a:avLst/>
          </a:prstGeom>
          <a:noFill/>
          <a:ln w="28575" cap="flat" cmpd="sng">
            <a:solidFill>
              <a:srgbClr val="A8BAF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E7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34"/>
          <p:cNvSpPr/>
          <p:nvPr/>
        </p:nvSpPr>
        <p:spPr>
          <a:xfrm>
            <a:off x="-20575" y="-15325"/>
            <a:ext cx="9166500" cy="392700"/>
          </a:xfrm>
          <a:prstGeom prst="rect">
            <a:avLst/>
          </a:prstGeom>
          <a:solidFill>
            <a:srgbClr val="A8BA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5" name="Google Shape;475;p34"/>
          <p:cNvCxnSpPr/>
          <p:nvPr/>
        </p:nvCxnSpPr>
        <p:spPr>
          <a:xfrm>
            <a:off x="-17250" y="375475"/>
            <a:ext cx="9166500" cy="0"/>
          </a:xfrm>
          <a:prstGeom prst="straightConnector1">
            <a:avLst/>
          </a:prstGeom>
          <a:noFill/>
          <a:ln w="28575" cap="flat" cmpd="sng">
            <a:solidFill>
              <a:srgbClr val="FFE5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6" name="Google Shape;476;p34"/>
          <p:cNvSpPr/>
          <p:nvPr/>
        </p:nvSpPr>
        <p:spPr>
          <a:xfrm rot="10800000">
            <a:off x="3325" y="4750800"/>
            <a:ext cx="9166500" cy="392700"/>
          </a:xfrm>
          <a:prstGeom prst="rect">
            <a:avLst/>
          </a:prstGeom>
          <a:solidFill>
            <a:srgbClr val="A8BA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7" name="Google Shape;477;p34"/>
          <p:cNvGraphicFramePr/>
          <p:nvPr/>
        </p:nvGraphicFramePr>
        <p:xfrm>
          <a:off x="-17250" y="-2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{CEC7C43C-8483-452D-AC77-E31AC40DAE35}</a:tableStyleId>
              </a:tblPr>
              <a:tblGrid>
                <a:gridCol w="39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78" name="Google Shape;478;p34"/>
          <p:cNvCxnSpPr/>
          <p:nvPr/>
        </p:nvCxnSpPr>
        <p:spPr>
          <a:xfrm>
            <a:off x="-20575" y="4750800"/>
            <a:ext cx="9166500" cy="0"/>
          </a:xfrm>
          <a:prstGeom prst="straightConnector1">
            <a:avLst/>
          </a:prstGeom>
          <a:noFill/>
          <a:ln w="28575" cap="flat" cmpd="sng">
            <a:solidFill>
              <a:srgbClr val="FFE5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9" name="Google Shape;479;p34"/>
          <p:cNvSpPr txBox="1"/>
          <p:nvPr/>
        </p:nvSpPr>
        <p:spPr>
          <a:xfrm>
            <a:off x="1479600" y="2184100"/>
            <a:ext cx="6324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5F64B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QnA</a:t>
            </a:r>
            <a:endParaRPr sz="4800" b="1">
              <a:solidFill>
                <a:srgbClr val="5F64B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aphicFrame>
        <p:nvGraphicFramePr>
          <p:cNvPr id="480" name="Google Shape;480;p34"/>
          <p:cNvGraphicFramePr/>
          <p:nvPr/>
        </p:nvGraphicFramePr>
        <p:xfrm>
          <a:off x="-7100" y="474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{CEC7C43C-8483-452D-AC77-E31AC40DAE35}</a:tableStyleId>
              </a:tblPr>
              <a:tblGrid>
                <a:gridCol w="39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1" name="Google Shape;481;p34"/>
          <p:cNvSpPr txBox="1"/>
          <p:nvPr/>
        </p:nvSpPr>
        <p:spPr>
          <a:xfrm>
            <a:off x="1400525" y="2168638"/>
            <a:ext cx="6324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QnA</a:t>
            </a:r>
            <a:endParaRPr sz="5000" b="1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82" name="Google Shape;482;p34"/>
          <p:cNvSpPr txBox="1"/>
          <p:nvPr/>
        </p:nvSpPr>
        <p:spPr>
          <a:xfrm>
            <a:off x="1324325" y="2168650"/>
            <a:ext cx="6324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FFD966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QnA</a:t>
            </a:r>
            <a:endParaRPr sz="5000" b="1">
              <a:solidFill>
                <a:srgbClr val="FFD966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E599"/>
              </a:gs>
              <a:gs pos="50000">
                <a:srgbClr val="FFF2CC"/>
              </a:gs>
              <a:gs pos="100000">
                <a:srgbClr val="FFE599"/>
              </a:gs>
            </a:gsLst>
            <a:lin ang="5400700" scaled="0"/>
          </a:gra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3652525" y="307925"/>
            <a:ext cx="18390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기획 의도</a:t>
            </a:r>
            <a:endParaRPr sz="3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073" y="1272962"/>
            <a:ext cx="2734228" cy="18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400" y="3338250"/>
            <a:ext cx="3311150" cy="12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5">
            <a:alphaModFix/>
          </a:blip>
          <a:srcRect t="803"/>
          <a:stretch/>
        </p:blipFill>
        <p:spPr>
          <a:xfrm>
            <a:off x="4948050" y="1016300"/>
            <a:ext cx="2171325" cy="217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7513" y="3409975"/>
            <a:ext cx="3722817" cy="121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E7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9BCFF"/>
              </a:gs>
              <a:gs pos="50000">
                <a:srgbClr val="E5D5FA"/>
              </a:gs>
              <a:gs pos="100000">
                <a:srgbClr val="D9BCFF"/>
              </a:gs>
            </a:gsLst>
            <a:lin ang="5400012" scaled="0"/>
          </a:gra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2712550" y="307925"/>
            <a:ext cx="35085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구현 내용</a:t>
            </a:r>
            <a:endParaRPr sz="3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1113150" y="1199825"/>
            <a:ext cx="1925100" cy="481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5F64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3609550" y="1199825"/>
            <a:ext cx="1925100" cy="481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D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6221125" y="1229850"/>
            <a:ext cx="1925100" cy="481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D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6335900" y="1259875"/>
            <a:ext cx="16953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웹</a:t>
            </a:r>
            <a:endParaRPr sz="16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3609550" y="1229850"/>
            <a:ext cx="18981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척추 틀어짐 진단</a:t>
            </a:r>
            <a:endParaRPr sz="16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1227925" y="1229850"/>
            <a:ext cx="16953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거북목 진단</a:t>
            </a:r>
            <a:endParaRPr sz="16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2340050" y="2696462"/>
            <a:ext cx="4615800" cy="1160400"/>
          </a:xfrm>
          <a:prstGeom prst="rect">
            <a:avLst/>
          </a:prstGeom>
          <a:noFill/>
          <a:ln w="28575" cap="flat" cmpd="sng">
            <a:solidFill>
              <a:srgbClr val="3135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2725482" y="2561382"/>
            <a:ext cx="689400" cy="2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5605889" y="3669443"/>
            <a:ext cx="689400" cy="2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340645" y="2697654"/>
            <a:ext cx="4592700" cy="116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6"/>
          <p:cNvSpPr/>
          <p:nvPr/>
        </p:nvSpPr>
        <p:spPr>
          <a:xfrm rot="5400000">
            <a:off x="2811126" y="2400954"/>
            <a:ext cx="529200" cy="59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76B0"/>
          </a:solidFill>
          <a:ln w="28575" cap="flat" cmpd="sng">
            <a:solidFill>
              <a:srgbClr val="FB56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/>
          <p:nvPr/>
        </p:nvSpPr>
        <p:spPr>
          <a:xfrm rot="5400000">
            <a:off x="5691486" y="3556253"/>
            <a:ext cx="529200" cy="59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76B0"/>
          </a:solidFill>
          <a:ln w="28575" cap="flat" cmpd="sng">
            <a:solidFill>
              <a:srgbClr val="FB56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2352481" y="1899150"/>
            <a:ext cx="1586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Face</a:t>
            </a:r>
            <a:endParaRPr sz="25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2909389" y="2986591"/>
            <a:ext cx="35964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Pose estimation</a:t>
            </a:r>
            <a:endParaRPr sz="25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3038243" y="2165823"/>
            <a:ext cx="1586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8BAF9"/>
                </a:solidFill>
                <a:latin typeface="Jua"/>
                <a:ea typeface="Jua"/>
                <a:cs typeface="Jua"/>
                <a:sym typeface="Jua"/>
              </a:rPr>
              <a:t>input</a:t>
            </a:r>
            <a:endParaRPr sz="2000">
              <a:solidFill>
                <a:srgbClr val="A8BAF9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5228851" y="4116800"/>
            <a:ext cx="1586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LED</a:t>
            </a:r>
            <a:endParaRPr sz="25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5988576" y="3820579"/>
            <a:ext cx="1586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8BAF9"/>
                </a:solidFill>
                <a:latin typeface="Jua"/>
                <a:ea typeface="Jua"/>
                <a:cs typeface="Jua"/>
                <a:sym typeface="Jua"/>
              </a:rPr>
              <a:t>output</a:t>
            </a:r>
            <a:endParaRPr sz="2000">
              <a:solidFill>
                <a:srgbClr val="A8BAF9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47" name="Google Shape;147;p16"/>
          <p:cNvSpPr/>
          <p:nvPr/>
        </p:nvSpPr>
        <p:spPr>
          <a:xfrm rot="10800000">
            <a:off x="1113175" y="1794925"/>
            <a:ext cx="7040700" cy="29214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8" name="Google Shape;148;p16"/>
          <p:cNvGrpSpPr/>
          <p:nvPr/>
        </p:nvGrpSpPr>
        <p:grpSpPr>
          <a:xfrm>
            <a:off x="1863850" y="1899150"/>
            <a:ext cx="5711426" cy="2636750"/>
            <a:chOff x="1863850" y="1899150"/>
            <a:chExt cx="5711426" cy="2636750"/>
          </a:xfrm>
        </p:grpSpPr>
        <p:sp>
          <p:nvSpPr>
            <p:cNvPr id="149" name="Google Shape;149;p16"/>
            <p:cNvSpPr/>
            <p:nvPr/>
          </p:nvSpPr>
          <p:spPr>
            <a:xfrm>
              <a:off x="2340050" y="2696462"/>
              <a:ext cx="4615800" cy="1160400"/>
            </a:xfrm>
            <a:prstGeom prst="rect">
              <a:avLst/>
            </a:prstGeom>
            <a:noFill/>
            <a:ln w="28575" cap="flat" cmpd="sng">
              <a:solidFill>
                <a:srgbClr val="31358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725482" y="2561382"/>
              <a:ext cx="689400" cy="294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5605889" y="3669443"/>
              <a:ext cx="689400" cy="294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2340645" y="2697654"/>
              <a:ext cx="4592700" cy="116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 rot="5400000">
              <a:off x="2811126" y="2400954"/>
              <a:ext cx="529200" cy="591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76B0"/>
            </a:solidFill>
            <a:ln w="28575" cap="flat" cmpd="sng">
              <a:solidFill>
                <a:srgbClr val="FB56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 rot="5400000">
              <a:off x="5691486" y="3556253"/>
              <a:ext cx="529200" cy="591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76B0"/>
            </a:solidFill>
            <a:ln w="28575" cap="flat" cmpd="sng">
              <a:solidFill>
                <a:srgbClr val="FB56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16"/>
            <p:cNvSpPr txBox="1"/>
            <p:nvPr/>
          </p:nvSpPr>
          <p:spPr>
            <a:xfrm>
              <a:off x="1863850" y="1899150"/>
              <a:ext cx="25668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313583"/>
                  </a:solidFill>
                  <a:latin typeface="Jua"/>
                  <a:ea typeface="Jua"/>
                  <a:cs typeface="Jua"/>
                  <a:sym typeface="Jua"/>
                </a:rPr>
                <a:t>Face</a:t>
              </a:r>
              <a:endParaRPr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6" name="Google Shape;156;p16"/>
            <p:cNvSpPr txBox="1"/>
            <p:nvPr/>
          </p:nvSpPr>
          <p:spPr>
            <a:xfrm>
              <a:off x="2909389" y="2986591"/>
              <a:ext cx="35964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313583"/>
                  </a:solidFill>
                  <a:latin typeface="Jua"/>
                  <a:ea typeface="Jua"/>
                  <a:cs typeface="Jua"/>
                  <a:sym typeface="Jua"/>
                </a:rPr>
                <a:t>Pose Estimation</a:t>
              </a:r>
              <a:endParaRPr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7" name="Google Shape;157;p16"/>
            <p:cNvSpPr txBox="1"/>
            <p:nvPr/>
          </p:nvSpPr>
          <p:spPr>
            <a:xfrm>
              <a:off x="3038243" y="2165823"/>
              <a:ext cx="15867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A8BAF9"/>
                  </a:solidFill>
                  <a:latin typeface="Jua"/>
                  <a:ea typeface="Jua"/>
                  <a:cs typeface="Jua"/>
                  <a:sym typeface="Jua"/>
                </a:rPr>
                <a:t>input</a:t>
              </a:r>
              <a:endParaRPr sz="2000">
                <a:solidFill>
                  <a:srgbClr val="A8BAF9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8" name="Google Shape;158;p16"/>
            <p:cNvSpPr txBox="1"/>
            <p:nvPr/>
          </p:nvSpPr>
          <p:spPr>
            <a:xfrm>
              <a:off x="5228850" y="4116800"/>
              <a:ext cx="21606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313583"/>
                  </a:solidFill>
                  <a:latin typeface="Jua"/>
                  <a:ea typeface="Jua"/>
                  <a:cs typeface="Jua"/>
                  <a:sym typeface="Jua"/>
                </a:rPr>
                <a:t>Arduino LED</a:t>
              </a:r>
              <a:endParaRPr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9" name="Google Shape;159;p16"/>
            <p:cNvSpPr txBox="1"/>
            <p:nvPr/>
          </p:nvSpPr>
          <p:spPr>
            <a:xfrm>
              <a:off x="5988576" y="3820579"/>
              <a:ext cx="15867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A8BAF9"/>
                  </a:solidFill>
                  <a:latin typeface="Jua"/>
                  <a:ea typeface="Jua"/>
                  <a:cs typeface="Jua"/>
                  <a:sym typeface="Jua"/>
                </a:rPr>
                <a:t>output</a:t>
              </a:r>
              <a:endParaRPr sz="2000">
                <a:solidFill>
                  <a:srgbClr val="A8BAF9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F9E7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96416" y="2863300"/>
            <a:ext cx="1737359" cy="173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381" y="431500"/>
            <a:ext cx="109728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613076" y="2275250"/>
            <a:ext cx="649224" cy="649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17"/>
          <p:cNvGrpSpPr/>
          <p:nvPr/>
        </p:nvGrpSpPr>
        <p:grpSpPr>
          <a:xfrm>
            <a:off x="710275" y="2860400"/>
            <a:ext cx="1740250" cy="1740250"/>
            <a:chOff x="377325" y="2669175"/>
            <a:chExt cx="1740250" cy="1740250"/>
          </a:xfrm>
        </p:grpSpPr>
        <p:pic>
          <p:nvPicPr>
            <p:cNvPr id="170" name="Google Shape;170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7325" y="2669175"/>
              <a:ext cx="1740250" cy="1740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3025" y="2844425"/>
              <a:ext cx="648850" cy="648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17"/>
          <p:cNvSpPr txBox="1"/>
          <p:nvPr/>
        </p:nvSpPr>
        <p:spPr>
          <a:xfrm>
            <a:off x="3055100" y="67375"/>
            <a:ext cx="3149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Jetson Nano Camera</a:t>
            </a:r>
            <a:endParaRPr sz="2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274000" y="4679800"/>
            <a:ext cx="27321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Arduino Bluetooth Chair</a:t>
            </a:r>
            <a:endParaRPr sz="19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6244600" y="4679800"/>
            <a:ext cx="27321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Arduino Bluetooth Stand LED</a:t>
            </a:r>
            <a:endParaRPr sz="19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3988" y="3064563"/>
            <a:ext cx="1331924" cy="133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7"/>
          <p:cNvSpPr/>
          <p:nvPr/>
        </p:nvSpPr>
        <p:spPr>
          <a:xfrm rot="2353191">
            <a:off x="5766932" y="1990090"/>
            <a:ext cx="1164800" cy="2520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13583"/>
          </a:solidFill>
          <a:ln w="9525" cap="flat" cmpd="sng">
            <a:solidFill>
              <a:srgbClr val="3135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7"/>
          <p:cNvSpPr/>
          <p:nvPr/>
        </p:nvSpPr>
        <p:spPr>
          <a:xfrm>
            <a:off x="4503650" y="1650200"/>
            <a:ext cx="252600" cy="1210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13583"/>
          </a:solidFill>
          <a:ln w="9525" cap="flat" cmpd="sng">
            <a:solidFill>
              <a:srgbClr val="3135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9B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18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0C0D8"/>
              </a:gs>
              <a:gs pos="50000">
                <a:srgbClr val="FCD9E9"/>
              </a:gs>
              <a:gs pos="100000">
                <a:srgbClr val="F0C0D8"/>
              </a:gs>
            </a:gsLst>
            <a:lin ang="5400012" scaled="0"/>
          </a:gra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18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18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3147150" y="330250"/>
            <a:ext cx="27321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거북목 진단</a:t>
            </a:r>
            <a:endParaRPr sz="3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1093450" y="1169700"/>
            <a:ext cx="3783900" cy="3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Jua"/>
                <a:ea typeface="Jua"/>
                <a:cs typeface="Jua"/>
                <a:sym typeface="Jua"/>
              </a:rPr>
              <a:t>Mediapipe를 이용한 관절 데이터 수집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AI를 학습시켜 거북목 진단 모델 제작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Jua"/>
                <a:ea typeface="Jua"/>
                <a:cs typeface="Jua"/>
                <a:sym typeface="Jua"/>
              </a:rPr>
              <a:t>Jetson Nano를 활용하여 On-device 형태로 실행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Jua"/>
                <a:ea typeface="Jua"/>
                <a:cs typeface="Jua"/>
                <a:sym typeface="Jua"/>
              </a:rPr>
              <a:t>웹캠을 통해 실시간으로 거북목 상태일 때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Jua"/>
                <a:ea typeface="Jua"/>
                <a:cs typeface="Jua"/>
                <a:sym typeface="Jua"/>
              </a:rPr>
              <a:t>아두이노 LED 스탠드 불빛 변화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90" name="Google Shape;1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400" y="1400172"/>
            <a:ext cx="2509274" cy="2770450"/>
          </a:xfrm>
          <a:prstGeom prst="rect">
            <a:avLst/>
          </a:prstGeom>
          <a:noFill/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9B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0C0D8"/>
              </a:gs>
              <a:gs pos="50000">
                <a:srgbClr val="FCD9E9"/>
              </a:gs>
              <a:gs pos="100000">
                <a:srgbClr val="F0C0D8"/>
              </a:gs>
            </a:gsLst>
            <a:lin ang="5400012" scaled="0"/>
          </a:gra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19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3147150" y="330250"/>
            <a:ext cx="27321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거북목 진단</a:t>
            </a:r>
            <a:endParaRPr sz="3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02" name="Google Shape;202;p19" title="KakaoTalk_20230823_07321404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7237" y="933950"/>
            <a:ext cx="2891925" cy="38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9B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0C0D8"/>
              </a:gs>
              <a:gs pos="50000">
                <a:srgbClr val="FCD9E9"/>
              </a:gs>
              <a:gs pos="100000">
                <a:srgbClr val="F0C0D8"/>
              </a:gs>
            </a:gsLst>
            <a:lin ang="5400012" scaled="0"/>
          </a:gra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0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3147150" y="330250"/>
            <a:ext cx="27321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거북목 진단</a:t>
            </a:r>
            <a:endParaRPr sz="3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14" name="Google Shape;2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75" y="1280163"/>
            <a:ext cx="3878975" cy="2909226"/>
          </a:xfrm>
          <a:prstGeom prst="rect">
            <a:avLst/>
          </a:prstGeom>
          <a:noFill/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5" name="Google Shape;215;p20"/>
          <p:cNvSpPr txBox="1"/>
          <p:nvPr/>
        </p:nvSpPr>
        <p:spPr>
          <a:xfrm>
            <a:off x="4809475" y="1017850"/>
            <a:ext cx="3794700" cy="3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스탠드</a:t>
            </a:r>
            <a:endParaRPr sz="2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웹캠으로 거북목 감지될 경우 빨간색 빛만 들어옴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눈의 피로도를 줄이는 기능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주변 밝기에 따라 스탠드의 밝기 조절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E7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9BCFF"/>
              </a:gs>
              <a:gs pos="50000">
                <a:srgbClr val="E5D5FA"/>
              </a:gs>
              <a:gs pos="100000">
                <a:srgbClr val="D9BCFF"/>
              </a:gs>
            </a:gsLst>
            <a:lin ang="5400012" scaled="0"/>
          </a:gradFill>
          <a:ln w="19050" cap="flat" cmpd="sng">
            <a:solidFill>
              <a:srgbClr val="5F64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2712550" y="307925"/>
            <a:ext cx="35085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구현 내용</a:t>
            </a:r>
            <a:endParaRPr sz="3000" b="1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24" name="Google Shape;224;p21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1"/>
          <p:cNvSpPr/>
          <p:nvPr/>
        </p:nvSpPr>
        <p:spPr>
          <a:xfrm rot="10800000">
            <a:off x="1113175" y="1794925"/>
            <a:ext cx="7040700" cy="29214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1"/>
          <p:cNvSpPr/>
          <p:nvPr/>
        </p:nvSpPr>
        <p:spPr>
          <a:xfrm>
            <a:off x="1113025" y="1262750"/>
            <a:ext cx="1925100" cy="481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D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1"/>
          <p:cNvSpPr/>
          <p:nvPr/>
        </p:nvSpPr>
        <p:spPr>
          <a:xfrm>
            <a:off x="6221125" y="1229850"/>
            <a:ext cx="1925100" cy="481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D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6335900" y="1259875"/>
            <a:ext cx="16953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웹</a:t>
            </a:r>
            <a:endParaRPr sz="16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1227925" y="1229850"/>
            <a:ext cx="16953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거북목 진단</a:t>
            </a:r>
            <a:endParaRPr sz="16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1" name="Google Shape;231;p21"/>
          <p:cNvSpPr/>
          <p:nvPr/>
        </p:nvSpPr>
        <p:spPr>
          <a:xfrm>
            <a:off x="2340050" y="2696462"/>
            <a:ext cx="4615800" cy="1160400"/>
          </a:xfrm>
          <a:prstGeom prst="rect">
            <a:avLst/>
          </a:prstGeom>
          <a:noFill/>
          <a:ln w="28575" cap="flat" cmpd="sng">
            <a:solidFill>
              <a:srgbClr val="3135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1"/>
          <p:cNvSpPr/>
          <p:nvPr/>
        </p:nvSpPr>
        <p:spPr>
          <a:xfrm>
            <a:off x="2725482" y="2561382"/>
            <a:ext cx="689400" cy="2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5605889" y="3669443"/>
            <a:ext cx="689400" cy="2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2340645" y="2697654"/>
            <a:ext cx="4592700" cy="116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1"/>
          <p:cNvSpPr/>
          <p:nvPr/>
        </p:nvSpPr>
        <p:spPr>
          <a:xfrm rot="5400000">
            <a:off x="2811126" y="2400954"/>
            <a:ext cx="529200" cy="59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76B0"/>
          </a:solidFill>
          <a:ln w="28575" cap="flat" cmpd="sng">
            <a:solidFill>
              <a:srgbClr val="FB56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1"/>
          <p:cNvSpPr/>
          <p:nvPr/>
        </p:nvSpPr>
        <p:spPr>
          <a:xfrm rot="5400000">
            <a:off x="5691486" y="3556253"/>
            <a:ext cx="529200" cy="59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76B0"/>
          </a:solidFill>
          <a:ln w="28575" cap="flat" cmpd="sng">
            <a:solidFill>
              <a:srgbClr val="FB56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2090400" y="1860050"/>
            <a:ext cx="23346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어깨 + 무게중심</a:t>
            </a:r>
            <a:endParaRPr sz="25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2909389" y="2986591"/>
            <a:ext cx="35964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Multi-Modal</a:t>
            </a:r>
            <a:endParaRPr sz="25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9" name="Google Shape;239;p21"/>
          <p:cNvSpPr txBox="1"/>
          <p:nvPr/>
        </p:nvSpPr>
        <p:spPr>
          <a:xfrm>
            <a:off x="2991668" y="2207860"/>
            <a:ext cx="1586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8BAF9"/>
                </a:solidFill>
                <a:latin typeface="Jua"/>
                <a:ea typeface="Jua"/>
                <a:cs typeface="Jua"/>
                <a:sym typeface="Jua"/>
              </a:rPr>
              <a:t>input</a:t>
            </a:r>
            <a:endParaRPr sz="2000">
              <a:solidFill>
                <a:srgbClr val="A8BAF9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40" name="Google Shape;240;p21"/>
          <p:cNvSpPr txBox="1"/>
          <p:nvPr/>
        </p:nvSpPr>
        <p:spPr>
          <a:xfrm>
            <a:off x="5162726" y="4116800"/>
            <a:ext cx="1586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진동</a:t>
            </a:r>
            <a:endParaRPr sz="25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41" name="Google Shape;241;p21"/>
          <p:cNvSpPr txBox="1"/>
          <p:nvPr/>
        </p:nvSpPr>
        <p:spPr>
          <a:xfrm>
            <a:off x="5951526" y="3858054"/>
            <a:ext cx="1586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8BAF9"/>
                </a:solidFill>
                <a:latin typeface="Jua"/>
                <a:ea typeface="Jua"/>
                <a:cs typeface="Jua"/>
                <a:sym typeface="Jua"/>
              </a:rPr>
              <a:t>output</a:t>
            </a:r>
            <a:endParaRPr sz="2000">
              <a:solidFill>
                <a:srgbClr val="A8BAF9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3550650" y="1262750"/>
            <a:ext cx="1925100" cy="481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5F64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1"/>
          <p:cNvSpPr txBox="1"/>
          <p:nvPr/>
        </p:nvSpPr>
        <p:spPr>
          <a:xfrm>
            <a:off x="3564150" y="1299800"/>
            <a:ext cx="18981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척추 틀어짐 진단</a:t>
            </a:r>
            <a:endParaRPr sz="16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ject Managemen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E850E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</Words>
  <Application>Microsoft Office PowerPoint</Application>
  <PresentationFormat>화면 슬라이드 쇼(16:9)</PresentationFormat>
  <Paragraphs>145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Arial</vt:lpstr>
      <vt:lpstr>Roboto</vt:lpstr>
      <vt:lpstr>Fira Sans Extra Condensed Medium</vt:lpstr>
      <vt:lpstr>Jua</vt:lpstr>
      <vt:lpstr>Fira Sans Extra Condensed SemiBold</vt:lpstr>
      <vt:lpstr>Black Han Sans</vt:lpstr>
      <vt:lpstr>Trebuchet MS</vt:lpstr>
      <vt:lpstr>Verdana</vt:lpstr>
      <vt:lpstr>Project Management Infographics by Slidesgo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임시현</dc:creator>
  <cp:lastModifiedBy>임 시현</cp:lastModifiedBy>
  <cp:revision>1</cp:revision>
  <dcterms:modified xsi:type="dcterms:W3CDTF">2023-08-23T17:43:59Z</dcterms:modified>
</cp:coreProperties>
</file>